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3"/>
  </p:notesMasterIdLst>
  <p:sldIdLst>
    <p:sldId id="316" r:id="rId2"/>
    <p:sldId id="257" r:id="rId3"/>
    <p:sldId id="344" r:id="rId4"/>
    <p:sldId id="309" r:id="rId5"/>
    <p:sldId id="323" r:id="rId6"/>
    <p:sldId id="322" r:id="rId7"/>
    <p:sldId id="259" r:id="rId8"/>
    <p:sldId id="315" r:id="rId9"/>
    <p:sldId id="324" r:id="rId10"/>
    <p:sldId id="326" r:id="rId11"/>
    <p:sldId id="327" r:id="rId12"/>
    <p:sldId id="347" r:id="rId13"/>
    <p:sldId id="328" r:id="rId14"/>
    <p:sldId id="298" r:id="rId15"/>
    <p:sldId id="320" r:id="rId16"/>
    <p:sldId id="302" r:id="rId17"/>
    <p:sldId id="300" r:id="rId18"/>
    <p:sldId id="301" r:id="rId19"/>
    <p:sldId id="329" r:id="rId20"/>
    <p:sldId id="330" r:id="rId21"/>
    <p:sldId id="325" r:id="rId22"/>
    <p:sldId id="336" r:id="rId23"/>
    <p:sldId id="339" r:id="rId24"/>
    <p:sldId id="346" r:id="rId25"/>
    <p:sldId id="331" r:id="rId26"/>
    <p:sldId id="333" r:id="rId27"/>
    <p:sldId id="348" r:id="rId28"/>
    <p:sldId id="349" r:id="rId29"/>
    <p:sldId id="337" r:id="rId30"/>
    <p:sldId id="340" r:id="rId31"/>
    <p:sldId id="334" r:id="rId32"/>
    <p:sldId id="343" r:id="rId33"/>
    <p:sldId id="335" r:id="rId34"/>
    <p:sldId id="342" r:id="rId35"/>
    <p:sldId id="304" r:id="rId36"/>
    <p:sldId id="318" r:id="rId37"/>
    <p:sldId id="297" r:id="rId38"/>
    <p:sldId id="310" r:id="rId39"/>
    <p:sldId id="341" r:id="rId40"/>
    <p:sldId id="312" r:id="rId41"/>
    <p:sldId id="313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38393C"/>
        </a:solidFill>
        <a:effectLst/>
        <a:uFillTx/>
        <a:latin typeface="+mn-lt"/>
        <a:ea typeface="+mn-ea"/>
        <a:cs typeface="+mn-cs"/>
        <a:sym typeface="Avenir Next Demi Bold"/>
      </a:defRPr>
    </a:lvl1pPr>
    <a:lvl2pPr marL="0" marR="0" indent="3429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38393C"/>
        </a:solidFill>
        <a:effectLst/>
        <a:uFillTx/>
        <a:latin typeface="+mn-lt"/>
        <a:ea typeface="+mn-ea"/>
        <a:cs typeface="+mn-cs"/>
        <a:sym typeface="Avenir Next Demi Bold"/>
      </a:defRPr>
    </a:lvl2pPr>
    <a:lvl3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38393C"/>
        </a:solidFill>
        <a:effectLst/>
        <a:uFillTx/>
        <a:latin typeface="+mn-lt"/>
        <a:ea typeface="+mn-ea"/>
        <a:cs typeface="+mn-cs"/>
        <a:sym typeface="Avenir Next Demi Bold"/>
      </a:defRPr>
    </a:lvl3pPr>
    <a:lvl4pPr marL="0" marR="0" indent="10287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38393C"/>
        </a:solidFill>
        <a:effectLst/>
        <a:uFillTx/>
        <a:latin typeface="+mn-lt"/>
        <a:ea typeface="+mn-ea"/>
        <a:cs typeface="+mn-cs"/>
        <a:sym typeface="Avenir Next Demi Bold"/>
      </a:defRPr>
    </a:lvl4pPr>
    <a:lvl5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38393C"/>
        </a:solidFill>
        <a:effectLst/>
        <a:uFillTx/>
        <a:latin typeface="+mn-lt"/>
        <a:ea typeface="+mn-ea"/>
        <a:cs typeface="+mn-cs"/>
        <a:sym typeface="Avenir Next Demi Bold"/>
      </a:defRPr>
    </a:lvl5pPr>
    <a:lvl6pPr marL="0" marR="0" indent="17145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38393C"/>
        </a:solidFill>
        <a:effectLst/>
        <a:uFillTx/>
        <a:latin typeface="+mn-lt"/>
        <a:ea typeface="+mn-ea"/>
        <a:cs typeface="+mn-cs"/>
        <a:sym typeface="Avenir Next Demi Bold"/>
      </a:defRPr>
    </a:lvl6pPr>
    <a:lvl7pPr marL="0" marR="0" indent="2057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38393C"/>
        </a:solidFill>
        <a:effectLst/>
        <a:uFillTx/>
        <a:latin typeface="+mn-lt"/>
        <a:ea typeface="+mn-ea"/>
        <a:cs typeface="+mn-cs"/>
        <a:sym typeface="Avenir Next Demi Bold"/>
      </a:defRPr>
    </a:lvl7pPr>
    <a:lvl8pPr marL="0" marR="0" indent="24003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38393C"/>
        </a:solidFill>
        <a:effectLst/>
        <a:uFillTx/>
        <a:latin typeface="+mn-lt"/>
        <a:ea typeface="+mn-ea"/>
        <a:cs typeface="+mn-cs"/>
        <a:sym typeface="Avenir Next Demi Bold"/>
      </a:defRPr>
    </a:lvl8pPr>
    <a:lvl9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38393C"/>
        </a:solidFill>
        <a:effectLst/>
        <a:uFillTx/>
        <a:latin typeface="+mn-lt"/>
        <a:ea typeface="+mn-ea"/>
        <a:cs typeface="+mn-cs"/>
        <a:sym typeface="Avenir Next Demi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78143" autoAdjust="0"/>
  </p:normalViewPr>
  <p:slideViewPr>
    <p:cSldViewPr snapToGrid="0">
      <p:cViewPr varScale="1">
        <p:scale>
          <a:sx n="51" d="100"/>
          <a:sy n="51" d="100"/>
        </p:scale>
        <p:origin x="9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8255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8255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8255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8255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8255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8255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8255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8255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8255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71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3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79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4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5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91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12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53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87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97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0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78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64767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210183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79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46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29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84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006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132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40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8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81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68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79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3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53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5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19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7500" indent="0" algn="l">
              <a:spcBef>
                <a:spcPts val="2200"/>
              </a:spcBef>
              <a:buSzPct val="100000"/>
              <a:buNone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1118382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7500" indent="0" algn="l">
              <a:spcBef>
                <a:spcPts val="2200"/>
              </a:spcBef>
              <a:buSzPct val="100000"/>
              <a:buNone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290906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7500" indent="0" algn="l">
              <a:spcBef>
                <a:spcPts val="2200"/>
              </a:spcBef>
              <a:buSzPct val="100000"/>
              <a:buNone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3845183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7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851260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9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323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4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47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ogo copy">
    <p:bg>
      <p:bgPr>
        <a:solidFill>
          <a:srgbClr val="404C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"/>
          <p:cNvSpPr txBox="1"/>
          <p:nvPr/>
        </p:nvSpPr>
        <p:spPr>
          <a:xfrm>
            <a:off x="10457234" y="4521199"/>
            <a:ext cx="3468292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Text</a:t>
            </a:r>
          </a:p>
        </p:txBody>
      </p:sp>
      <p:sp>
        <p:nvSpPr>
          <p:cNvPr id="40" name="Text"/>
          <p:cNvSpPr txBox="1"/>
          <p:nvPr/>
        </p:nvSpPr>
        <p:spPr>
          <a:xfrm>
            <a:off x="11368995" y="7442200"/>
            <a:ext cx="1644769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delle W01 Regular"/>
                <a:ea typeface="Adelle W01 Regular"/>
                <a:cs typeface="Adelle W01 Regular"/>
                <a:sym typeface="Adelle W01 Regular"/>
              </a:defRPr>
            </a:lvl1pPr>
          </a:lstStyle>
          <a:p>
            <a:r>
              <a:t>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5365" y="13093700"/>
            <a:ext cx="467869" cy="5207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divider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"/>
          <p:cNvSpPr/>
          <p:nvPr/>
        </p:nvSpPr>
        <p:spPr>
          <a:xfrm>
            <a:off x="-1346200" y="-393700"/>
            <a:ext cx="25946100" cy="14274800"/>
          </a:xfrm>
          <a:prstGeom prst="rect">
            <a:avLst/>
          </a:prstGeom>
          <a:solidFill>
            <a:srgbClr val="25BCCA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150" y="13093700"/>
            <a:ext cx="406300" cy="495300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28610" y="2336800"/>
            <a:ext cx="20904201" cy="3441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739900" y="3898900"/>
            <a:ext cx="20904200" cy="8547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6222" y="13093700"/>
            <a:ext cx="486157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venir Next"/>
        </a:defRPr>
      </a:lvl9pPr>
    </p:titleStyle>
    <p:bodyStyle>
      <a:lvl1pPr marL="1003300" marR="0" indent="-6858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38393C"/>
          </a:solidFill>
          <a:uFillTx/>
          <a:latin typeface="+mn-lt"/>
          <a:ea typeface="+mn-ea"/>
          <a:cs typeface="+mn-cs"/>
          <a:sym typeface="Avenir Next Demi Bold"/>
        </a:defRPr>
      </a:lvl1pPr>
      <a:lvl2pPr marL="1447800" marR="0" indent="-6858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38393C"/>
          </a:solidFill>
          <a:uFillTx/>
          <a:latin typeface="+mn-lt"/>
          <a:ea typeface="+mn-ea"/>
          <a:cs typeface="+mn-cs"/>
          <a:sym typeface="Avenir Next Demi Bold"/>
        </a:defRPr>
      </a:lvl2pPr>
      <a:lvl3pPr marL="1892300" marR="0" indent="-6858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38393C"/>
          </a:solidFill>
          <a:uFillTx/>
          <a:latin typeface="+mn-lt"/>
          <a:ea typeface="+mn-ea"/>
          <a:cs typeface="+mn-cs"/>
          <a:sym typeface="Avenir Next Demi Bold"/>
        </a:defRPr>
      </a:lvl3pPr>
      <a:lvl4pPr marL="2336800" marR="0" indent="-6858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38393C"/>
          </a:solidFill>
          <a:uFillTx/>
          <a:latin typeface="+mn-lt"/>
          <a:ea typeface="+mn-ea"/>
          <a:cs typeface="+mn-cs"/>
          <a:sym typeface="Avenir Next Demi Bold"/>
        </a:defRPr>
      </a:lvl4pPr>
      <a:lvl5pPr marL="2781300" marR="0" indent="-6858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38393C"/>
          </a:solidFill>
          <a:uFillTx/>
          <a:latin typeface="+mn-lt"/>
          <a:ea typeface="+mn-ea"/>
          <a:cs typeface="+mn-cs"/>
          <a:sym typeface="Avenir Next Demi Bold"/>
        </a:defRPr>
      </a:lvl5pPr>
      <a:lvl6pPr marL="3136900" marR="0" indent="-6858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38393C"/>
          </a:solidFill>
          <a:uFillTx/>
          <a:latin typeface="+mn-lt"/>
          <a:ea typeface="+mn-ea"/>
          <a:cs typeface="+mn-cs"/>
          <a:sym typeface="Avenir Next Demi Bold"/>
        </a:defRPr>
      </a:lvl6pPr>
      <a:lvl7pPr marL="3492500" marR="0" indent="-6858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38393C"/>
          </a:solidFill>
          <a:uFillTx/>
          <a:latin typeface="+mn-lt"/>
          <a:ea typeface="+mn-ea"/>
          <a:cs typeface="+mn-cs"/>
          <a:sym typeface="Avenir Next Demi Bold"/>
        </a:defRPr>
      </a:lvl7pPr>
      <a:lvl8pPr marL="3848100" marR="0" indent="-6858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38393C"/>
          </a:solidFill>
          <a:uFillTx/>
          <a:latin typeface="+mn-lt"/>
          <a:ea typeface="+mn-ea"/>
          <a:cs typeface="+mn-cs"/>
          <a:sym typeface="Avenir Next Demi Bold"/>
        </a:defRPr>
      </a:lvl8pPr>
      <a:lvl9pPr marL="4203700" marR="0" indent="-6858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38393C"/>
          </a:solidFill>
          <a:uFillTx/>
          <a:latin typeface="+mn-lt"/>
          <a:ea typeface="+mn-ea"/>
          <a:cs typeface="+mn-cs"/>
          <a:sym typeface="Avenir Next Demi Bold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 Demi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travelex.io/from-containers-to-aws-lambda-23f712f9e92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kernoon.com/lower-your-aws-lambda-bill-by-increasing-memory-size-yep-e591ae49969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8661327" y="9751157"/>
            <a:ext cx="4967229" cy="1"/>
          </a:xfrm>
          <a:prstGeom prst="line">
            <a:avLst/>
          </a:prstGeom>
          <a:ln w="3810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 dirty="0"/>
          </a:p>
        </p:txBody>
      </p:sp>
      <p:sp>
        <p:nvSpPr>
          <p:cNvPr id="68" name="This is a title that extends for two lines."/>
          <p:cNvSpPr txBox="1"/>
          <p:nvPr/>
        </p:nvSpPr>
        <p:spPr>
          <a:xfrm>
            <a:off x="2558874" y="8285410"/>
            <a:ext cx="11677877" cy="1149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z="8300" b="1">
                <a:solidFill>
                  <a:srgbClr val="1C2E36"/>
                </a:solidFill>
                <a:latin typeface="+mj-lt"/>
                <a:ea typeface="+mj-ea"/>
                <a:cs typeface="+mj-cs"/>
                <a:sym typeface="Avenir Next"/>
              </a:defRPr>
            </a:pPr>
            <a:r>
              <a:rPr lang="en-US" dirty="0"/>
              <a:t>AWS Lambdas. Serverless.</a:t>
            </a:r>
            <a:endParaRPr dirty="0"/>
          </a:p>
        </p:txBody>
      </p:sp>
      <p:sp>
        <p:nvSpPr>
          <p:cNvPr id="69" name="This is secondary content, could be the author and title of the author."/>
          <p:cNvSpPr txBox="1"/>
          <p:nvPr/>
        </p:nvSpPr>
        <p:spPr>
          <a:xfrm>
            <a:off x="2605000" y="10895497"/>
            <a:ext cx="825613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solidFill>
                  <a:srgbClr val="1C2E36"/>
                </a:solidFill>
              </a:defRPr>
            </a:lvl1pPr>
          </a:lstStyle>
          <a:p>
            <a:r>
              <a:rPr lang="lt-LT" dirty="0"/>
              <a:t>Maybe someone has seen my server?</a:t>
            </a:r>
            <a:endParaRPr lang="en-US" dirty="0"/>
          </a:p>
        </p:txBody>
      </p:sp>
      <p:pic>
        <p:nvPicPr>
          <p:cNvPr id="70" name="DB_dark@3x.png" descr="DB_dark@3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82" y="1936809"/>
            <a:ext cx="4511904" cy="97589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his is secondary content, could be the author and title of the author.">
            <a:extLst>
              <a:ext uri="{FF2B5EF4-FFF2-40B4-BE49-F238E27FC236}">
                <a16:creationId xmlns:a16="http://schemas.microsoft.com/office/drawing/2014/main" id="{83443A25-8AEB-4EAA-839F-82838B23F1D6}"/>
              </a:ext>
            </a:extLst>
          </p:cNvPr>
          <p:cNvSpPr txBox="1"/>
          <p:nvPr/>
        </p:nvSpPr>
        <p:spPr>
          <a:xfrm>
            <a:off x="13628556" y="11055069"/>
            <a:ext cx="935501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200">
                <a:solidFill>
                  <a:srgbClr val="1C2E36"/>
                </a:solidFill>
              </a:defRPr>
            </a:lvl1pPr>
          </a:lstStyle>
          <a:p>
            <a:r>
              <a:rPr lang="en-US" dirty="0"/>
              <a:t>Justas Eimutis – Software Engineer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411971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Perfect</a:t>
            </a:r>
            <a:r>
              <a:rPr lang="lt-LT" dirty="0"/>
              <a:t> </a:t>
            </a:r>
            <a:r>
              <a:rPr lang="lt-LT" dirty="0" err="1"/>
              <a:t>Fit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3"/>
            <a:ext cx="17379121" cy="73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dirty="0" err="1">
                <a:sym typeface="Avenir Next"/>
              </a:rPr>
              <a:t>Concentrate</a:t>
            </a:r>
            <a:r>
              <a:rPr lang="lt-LT" sz="5400" dirty="0">
                <a:sym typeface="Avenir Next"/>
              </a:rPr>
              <a:t> </a:t>
            </a:r>
            <a:r>
              <a:rPr lang="lt-LT" sz="5400" dirty="0" err="1">
                <a:sym typeface="Avenir Next"/>
              </a:rPr>
              <a:t>on</a:t>
            </a:r>
            <a:r>
              <a:rPr lang="lt-LT" sz="5400" dirty="0">
                <a:sym typeface="Avenir Next"/>
              </a:rPr>
              <a:t> </a:t>
            </a:r>
            <a:r>
              <a:rPr lang="lt-LT" sz="5400" dirty="0" err="1">
                <a:sym typeface="Avenir Next"/>
              </a:rPr>
              <a:t>features</a:t>
            </a:r>
            <a:r>
              <a:rPr lang="lt-LT" sz="5400" dirty="0">
                <a:sym typeface="Avenir Next"/>
              </a:rPr>
              <a:t>, </a:t>
            </a:r>
            <a:r>
              <a:rPr lang="lt-LT" sz="5400" dirty="0" err="1">
                <a:sym typeface="Avenir Next"/>
              </a:rPr>
              <a:t>not</a:t>
            </a:r>
            <a:r>
              <a:rPr lang="lt-LT" sz="5400" dirty="0">
                <a:sym typeface="Avenir Next"/>
              </a:rPr>
              <a:t> </a:t>
            </a:r>
            <a:r>
              <a:rPr lang="lt-LT" sz="5400" dirty="0" err="1">
                <a:sym typeface="Avenir Next"/>
              </a:rPr>
              <a:t>on</a:t>
            </a:r>
            <a:r>
              <a:rPr lang="lt-LT" sz="5400" dirty="0">
                <a:sym typeface="Avenir Next"/>
              </a:rPr>
              <a:t> </a:t>
            </a:r>
            <a:r>
              <a:rPr lang="lt-LT" sz="5400" dirty="0" err="1">
                <a:sym typeface="Avenir Next"/>
              </a:rPr>
              <a:t>server</a:t>
            </a:r>
            <a:endParaRPr lang="lt-LT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dirty="0">
                <a:sym typeface="Avenir Next"/>
              </a:rPr>
              <a:t>Auto-</a:t>
            </a:r>
            <a:r>
              <a:rPr lang="lt-LT" sz="5400" dirty="0" err="1">
                <a:sym typeface="Avenir Next"/>
              </a:rPr>
              <a:t>scaling</a:t>
            </a:r>
            <a:endParaRPr lang="lt-LT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dirty="0">
                <a:sym typeface="Avenir Next"/>
              </a:rPr>
              <a:t>Idle for 2</a:t>
            </a:r>
            <a:r>
              <a:rPr lang="en-US" sz="5400" dirty="0">
                <a:sym typeface="Avenir Next"/>
              </a:rPr>
              <a:t>0</a:t>
            </a:r>
            <a:r>
              <a:rPr lang="lt-LT" sz="5400" dirty="0">
                <a:sym typeface="Avenir Next"/>
              </a:rPr>
              <a:t> hours per day</a:t>
            </a:r>
            <a:endParaRPr lang="en-US" sz="5400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2122824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10265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479" y="3243231"/>
            <a:ext cx="7138988" cy="9935526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 flipH="1">
            <a:off x="1015999" y="2699493"/>
            <a:ext cx="12632267" cy="4039394"/>
          </a:xfrm>
          <a:prstGeom prst="wedgeEllipseCallout">
            <a:avLst>
              <a:gd name="adj1" fmla="val -60044"/>
              <a:gd name="adj2" fmla="val 37546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venir Next"/>
              </a:rPr>
              <a:t>Hey man, it’s </a:t>
            </a:r>
            <a:r>
              <a:rPr kumimoji="0" lang="en-US" sz="60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venir Next"/>
              </a:rPr>
              <a:t>serverless</a:t>
            </a: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venir Next"/>
              </a:rPr>
              <a:t> and stuff, but</a:t>
            </a:r>
            <a:r>
              <a:rPr kumimoji="0" lang="en-US" sz="6000" b="0" i="0" u="none" strike="noStrike" cap="none" spc="0" normalizeH="0" dirty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venir Next"/>
              </a:rPr>
              <a:t> how should I debug it?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latin typeface="+mj-lt"/>
              <a:ea typeface="+mj-ea"/>
              <a:cs typeface="+mj-cs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319364665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1063913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App Is Live In Record Time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3"/>
            <a:ext cx="17379121" cy="73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lt-LT" sz="5400" dirty="0">
              <a:sym typeface="Avenir Nex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66" y="4199964"/>
            <a:ext cx="15714133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94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475450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Here We Go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1262509" y="3786970"/>
            <a:ext cx="20548827" cy="375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16600" dirty="0">
                <a:sym typeface="Avenir Next"/>
              </a:rPr>
              <a:t>“</a:t>
            </a:r>
            <a:r>
              <a:rPr lang="en-US" sz="5400" dirty="0">
                <a:sym typeface="Avenir Next"/>
              </a:rPr>
              <a:t>I managed to get a coffee while score box was opened. </a:t>
            </a:r>
          </a:p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    - Sam </a:t>
            </a:r>
            <a:r>
              <a:rPr lang="en-US" sz="5400" dirty="0" err="1">
                <a:sym typeface="Avenir Next"/>
              </a:rPr>
              <a:t>Valanciunas</a:t>
            </a:r>
            <a:r>
              <a:rPr lang="en-US" sz="5400" dirty="0">
                <a:sym typeface="Avenir Next"/>
              </a:rPr>
              <a:t>.</a:t>
            </a:r>
          </a:p>
        </p:txBody>
      </p:sp>
      <p:sp>
        <p:nvSpPr>
          <p:cNvPr id="8" name="Build products that are fast, effortless to use, and aesthetically pleasing. Make things meaningful and worthy of your time.…"/>
          <p:cNvSpPr txBox="1"/>
          <p:nvPr/>
        </p:nvSpPr>
        <p:spPr>
          <a:xfrm>
            <a:off x="7327171" y="184165"/>
            <a:ext cx="15606790" cy="375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16600" dirty="0">
                <a:sym typeface="Avenir Next"/>
              </a:rPr>
              <a:t>“</a:t>
            </a:r>
            <a:r>
              <a:rPr lang="en-US" sz="5400" dirty="0">
                <a:sym typeface="Avenir Next"/>
              </a:rPr>
              <a:t> Your scores lag 5 minutes behind real result!</a:t>
            </a:r>
          </a:p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    - John LeBron.</a:t>
            </a:r>
          </a:p>
        </p:txBody>
      </p:sp>
      <p:sp>
        <p:nvSpPr>
          <p:cNvPr id="9" name="Build products that are fast, effortless to use, and aesthetically pleasing. Make things meaningful and worthy of your time.…"/>
          <p:cNvSpPr txBox="1"/>
          <p:nvPr/>
        </p:nvSpPr>
        <p:spPr>
          <a:xfrm>
            <a:off x="3691467" y="8632547"/>
            <a:ext cx="19947467" cy="375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16600" dirty="0">
                <a:sym typeface="Avenir Next"/>
              </a:rPr>
              <a:t>“</a:t>
            </a:r>
            <a:r>
              <a:rPr lang="en-US" sz="5400" dirty="0">
                <a:sym typeface="Avenir Next"/>
              </a:rPr>
              <a:t>Hey, login took 10 seconds. Is that normal?</a:t>
            </a:r>
          </a:p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    - Joe </a:t>
            </a:r>
            <a:r>
              <a:rPr lang="en-US" sz="5400" dirty="0" err="1">
                <a:sym typeface="Avenir Next"/>
              </a:rPr>
              <a:t>Startuper</a:t>
            </a:r>
            <a:r>
              <a:rPr lang="en-US" sz="5400" dirty="0">
                <a:sym typeface="Avenir Nex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919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CFA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2092AF-DBE5-431B-A80A-43FBF751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38" y="2426300"/>
            <a:ext cx="19113697" cy="88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D35D56-268B-4800-BF97-714552B2437C}"/>
              </a:ext>
            </a:extLst>
          </p:cNvPr>
          <p:cNvSpPr txBox="1"/>
          <p:nvPr/>
        </p:nvSpPr>
        <p:spPr>
          <a:xfrm>
            <a:off x="3495060" y="11808002"/>
            <a:ext cx="1674530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https://blog.travelex.io/from-containers-to-aws-lambda-23f712f9e925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42370389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CFA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35E4681-DCBB-491C-B723-CEE84DDF9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513" y="1590932"/>
            <a:ext cx="19152973" cy="1053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7517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8404545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Dealing With Cold Starts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3"/>
            <a:ext cx="17379121" cy="73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Avoid VPC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Use latest SDK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Lightweight frameworks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Warm Up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More computing power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10666188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609782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Processing Power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More memory = more CPU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At 1792 MB you get 1 full CPU</a:t>
            </a:r>
          </a:p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8249119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CFA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6BD8185-DDA7-46F4-BB08-D64A194FB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68" y="0"/>
            <a:ext cx="19290827" cy="1141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87E56B-1F45-4234-981E-ACD6D14D06E6}"/>
              </a:ext>
            </a:extLst>
          </p:cNvPr>
          <p:cNvSpPr txBox="1"/>
          <p:nvPr/>
        </p:nvSpPr>
        <p:spPr>
          <a:xfrm>
            <a:off x="1480972" y="11739156"/>
            <a:ext cx="2001978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>
                <a:hlinkClick r:id="rId4"/>
              </a:rPr>
              <a:t>https://hackernoon.com/lower-your-aws-lambda-bill-by-increasing-memory-size-yep-e591ae499692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38393C"/>
              </a:solidFill>
              <a:effectLst/>
              <a:uFillTx/>
              <a:latin typeface="+mn-lt"/>
              <a:ea typeface="+mn-ea"/>
              <a:cs typeface="+mn-cs"/>
              <a:sym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42021830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7766550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It’s Startup, isn’t it?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1521" y="6031882"/>
            <a:ext cx="1032712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Let’s allow our users to upload photos from sport event.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Download stat reports</a:t>
            </a:r>
          </a:p>
        </p:txBody>
      </p:sp>
    </p:spTree>
    <p:extLst>
      <p:ext uri="{BB962C8B-B14F-4D97-AF65-F5344CB8AC3E}">
        <p14:creationId xmlns:p14="http://schemas.microsoft.com/office/powerpoint/2010/main" val="11479472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/>
        </p:nvSpPr>
        <p:spPr>
          <a:xfrm>
            <a:off x="8497078" y="5821818"/>
            <a:ext cx="7389845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lt-LT" dirty="0"/>
              <a:t>What is it?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334065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Whoops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  <p:pic>
        <p:nvPicPr>
          <p:cNvPr id="2050" name="Picture 2" descr="Vaizdo rezultatas pagal užklausą „500 error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55" y="4065099"/>
            <a:ext cx="13511703" cy="795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184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3909725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Limitations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20171106" cy="800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HTTP request – 30 seconds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Asynchronous processing – 15 minutes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Request size – 2 MB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Response size – 6 MB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lt-LT" sz="5400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16338511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1378903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Account Suspended. Not enough money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20171106" cy="800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lt-LT" sz="5400" dirty="0">
              <a:sym typeface="Avenir Next"/>
            </a:endParaRPr>
          </a:p>
        </p:txBody>
      </p:sp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C30EF1E3-7214-466D-BC3A-7492CE73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29" y="4640231"/>
            <a:ext cx="19507200" cy="88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805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1378903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Account Suspended. Not enough money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20171106" cy="800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lt-LT" sz="5400" dirty="0">
              <a:sym typeface="Avenir Next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1521979-2A81-4A28-A3A6-110EDB052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99" y="4640231"/>
            <a:ext cx="19507200" cy="88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068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18312705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Lambda(1.5GB, ~450 </a:t>
            </a:r>
            <a:r>
              <a:rPr lang="en-US" dirty="0" err="1"/>
              <a:t>ms</a:t>
            </a:r>
            <a:r>
              <a:rPr lang="en-US" dirty="0"/>
              <a:t>) vs EC2 (16GiB RAM, 4vCPU) 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163348"/>
            <a:ext cx="20171106" cy="8008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lt-LT" sz="5400" dirty="0">
              <a:sym typeface="Avenir Nex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438B2-F618-4791-B8F6-62130869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91" y="3786970"/>
            <a:ext cx="15978915" cy="93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853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845103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Working Architecture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895" y="603778"/>
            <a:ext cx="8372475" cy="12372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1599" y="5210345"/>
            <a:ext cx="897466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Few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requests – few API instances created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38393C"/>
              </a:solidFill>
              <a:effectLst/>
              <a:uFillTx/>
              <a:latin typeface="+mn-lt"/>
              <a:ea typeface="+mn-ea"/>
              <a:cs typeface="+mn-cs"/>
              <a:sym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19740680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425757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Game Time!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36" y="468312"/>
            <a:ext cx="12525375" cy="12372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2376" y="5250434"/>
            <a:ext cx="7746024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Application scaled on it’s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on behalf, handling increased traffic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38393C"/>
              </a:solidFill>
              <a:effectLst/>
              <a:uFillTx/>
              <a:latin typeface="+mn-lt"/>
              <a:ea typeface="+mn-ea"/>
              <a:cs typeface="+mn-cs"/>
              <a:sym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38168578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471122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lt-LT" dirty="0" err="1"/>
              <a:t>Scale</a:t>
            </a:r>
            <a:r>
              <a:rPr lang="lt-LT" dirty="0"/>
              <a:t> </a:t>
            </a:r>
            <a:r>
              <a:rPr lang="lt-LT" dirty="0" err="1"/>
              <a:t>Down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895" y="603778"/>
            <a:ext cx="8372475" cy="12372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1599" y="4841014"/>
            <a:ext cx="8974668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lt-LT" sz="4800" b="0" i="0" u="none" strike="noStrike" cap="none" spc="0" normalizeH="0" baseline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With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decreased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traffic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lambda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scales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down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to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few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API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instances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.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38393C"/>
              </a:solidFill>
              <a:effectLst/>
              <a:uFillTx/>
              <a:latin typeface="+mn-lt"/>
              <a:ea typeface="+mn-ea"/>
              <a:cs typeface="+mn-cs"/>
              <a:sym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36323380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4892365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lt-LT" dirty="0" err="1"/>
              <a:t>Finals</a:t>
            </a:r>
            <a:r>
              <a:rPr lang="lt-LT" dirty="0"/>
              <a:t> </a:t>
            </a:r>
            <a:r>
              <a:rPr lang="en-US" dirty="0"/>
              <a:t>Time!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36" y="468312"/>
            <a:ext cx="12525375" cy="12372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2376" y="5619766"/>
            <a:ext cx="7746024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lt-LT" sz="4800" b="0" i="0" u="none" strike="noStrike" cap="none" spc="0" normalizeH="0" baseline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Applications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scales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even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more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with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increased</a:t>
            </a:r>
            <a:r>
              <a:rPr kumimoji="0" lang="lt-LT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</a:t>
            </a:r>
            <a:r>
              <a:rPr kumimoji="0" lang="lt-LT" sz="4800" b="0" i="0" u="none" strike="noStrike" cap="none" spc="0" normalizeH="0" dirty="0" err="1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traffic</a:t>
            </a:r>
            <a:endParaRPr kumimoji="0" lang="en-US" sz="4800" b="0" i="0" u="none" strike="noStrike" cap="none" spc="0" normalizeH="0" dirty="0">
              <a:ln>
                <a:noFill/>
              </a:ln>
              <a:solidFill>
                <a:srgbClr val="38393C"/>
              </a:solidFill>
              <a:effectLst/>
              <a:uFillTx/>
              <a:latin typeface="+mn-lt"/>
              <a:ea typeface="+mn-ea"/>
              <a:cs typeface="+mn-cs"/>
              <a:sym typeface="Avenir Next Demi Bold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38393C"/>
              </a:solidFill>
              <a:effectLst/>
              <a:uFillTx/>
              <a:latin typeface="+mn-lt"/>
              <a:ea typeface="+mn-ea"/>
              <a:cs typeface="+mn-cs"/>
              <a:sym typeface="Avenir Next Demi Bold"/>
            </a:endParaRPr>
          </a:p>
        </p:txBody>
      </p:sp>
    </p:spTree>
    <p:extLst>
      <p:ext uri="{BB962C8B-B14F-4D97-AF65-F5344CB8AC3E}">
        <p14:creationId xmlns:p14="http://schemas.microsoft.com/office/powerpoint/2010/main" val="62049333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425757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Game Time!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936" y="468312"/>
            <a:ext cx="12525375" cy="12372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2376" y="5250434"/>
            <a:ext cx="7746024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Application scaled on it’s</a:t>
            </a:r>
            <a:r>
              <a:rPr kumimoji="0" lang="en-US" sz="4800" b="0" i="0" u="none" strike="noStrike" cap="none" spc="0" normalizeH="0" dirty="0">
                <a:ln>
                  <a:noFill/>
                </a:ln>
                <a:solidFill>
                  <a:srgbClr val="38393C"/>
                </a:solidFill>
                <a:effectLst/>
                <a:uFillTx/>
                <a:latin typeface="+mn-lt"/>
                <a:ea typeface="+mn-ea"/>
                <a:cs typeface="+mn-cs"/>
                <a:sym typeface="Avenir Next Demi Bold"/>
              </a:rPr>
              <a:t> on behalf, handling increased traffic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38393C"/>
              </a:solidFill>
              <a:effectLst/>
              <a:uFillTx/>
              <a:latin typeface="+mn-lt"/>
              <a:ea typeface="+mn-ea"/>
              <a:cs typeface="+mn-cs"/>
              <a:sym typeface="Avenir Next Demi Bold"/>
            </a:endParaRPr>
          </a:p>
        </p:txBody>
      </p:sp>
      <p:pic>
        <p:nvPicPr>
          <p:cNvPr id="5" name="Picture 4" descr="A picture containing outdoor, water, mountain, man&#10;&#10;Description automatically generated">
            <a:extLst>
              <a:ext uri="{FF2B5EF4-FFF2-40B4-BE49-F238E27FC236}">
                <a16:creationId xmlns:a16="http://schemas.microsoft.com/office/drawing/2014/main" id="{CA15CBDD-4149-4D03-8A69-4DE85B8A7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43" y="631811"/>
            <a:ext cx="18559451" cy="128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28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598721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Don’t Get Lost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 dirty="0"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3"/>
            <a:ext cx="19821483" cy="670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Serverless</a:t>
            </a:r>
            <a:r>
              <a:rPr lang="lt-LT" sz="5400" dirty="0">
                <a:sym typeface="Avenir Next"/>
              </a:rPr>
              <a:t> -</a:t>
            </a:r>
            <a:r>
              <a:rPr lang="en-US" sz="5400" dirty="0">
                <a:sym typeface="Avenir Next"/>
              </a:rPr>
              <a:t> an execution model where the cloud provider is responsible auto-scale and auto-provisioning. Pay only for what you use.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 </a:t>
            </a:r>
            <a:r>
              <a:rPr lang="lt-LT" sz="5400" dirty="0">
                <a:sym typeface="Avenir Next"/>
              </a:rPr>
              <a:t>Lambda – Serverless computing platform (FaaS) provided by Amazon.</a:t>
            </a:r>
            <a:endParaRPr lang="en-US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dirty="0">
                <a:sym typeface="Avenir Next"/>
              </a:rPr>
              <a:t>Serverless Framework – abstraction layer, that allows to deploy applications on any FaaS provider</a:t>
            </a:r>
          </a:p>
        </p:txBody>
      </p:sp>
    </p:spTree>
    <p:extLst>
      <p:ext uri="{BB962C8B-B14F-4D97-AF65-F5344CB8AC3E}">
        <p14:creationId xmlns:p14="http://schemas.microsoft.com/office/powerpoint/2010/main" val="412043985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549669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Whoops</a:t>
            </a:r>
            <a:r>
              <a:rPr lang="lt-LT" dirty="0"/>
              <a:t>. Again.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  <p:pic>
        <p:nvPicPr>
          <p:cNvPr id="2050" name="Picture 2" descr="Vaizdo rezultatas pagal užklausą „500 error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55" y="4065099"/>
            <a:ext cx="13511703" cy="795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5850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6581930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Scalable or Not?</a:t>
            </a:r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7" y="5250434"/>
            <a:ext cx="8184174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As much as your application is scalable, it doesn’t mean that external services can scale at same ratio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550" y="400578"/>
            <a:ext cx="12534900" cy="123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7812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719588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lt-LT" dirty="0"/>
              <a:t>Serverless databases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7" y="5250434"/>
            <a:ext cx="21191090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pPr marL="1003300" indent="-6858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dirty="0">
                <a:sym typeface="Avenir Next"/>
              </a:rPr>
              <a:t>AWS offers serverless databes (Aurora)</a:t>
            </a:r>
          </a:p>
          <a:p>
            <a:pPr marL="1003300" indent="-6858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Data API (SQL over HTTPS)</a:t>
            </a:r>
          </a:p>
          <a:p>
            <a:pPr marL="1003300" indent="-6858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 err="1">
                <a:sym typeface="Avenir Next"/>
              </a:rPr>
              <a:t>DynamoDB</a:t>
            </a:r>
            <a:endParaRPr lang="en-US" sz="5400" dirty="0">
              <a:sym typeface="Avenir Next"/>
            </a:endParaRPr>
          </a:p>
          <a:p>
            <a:pPr marL="1003300" indent="-6858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 err="1">
                <a:sym typeface="Avenir Next"/>
              </a:rPr>
              <a:t>CosmosDB</a:t>
            </a:r>
            <a:endParaRPr lang="en-US" sz="5400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326350725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13277674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Lessons learned. What are the results?</a:t>
            </a:r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 dirty="0"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287663" y="5176294"/>
            <a:ext cx="20470737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b="1" dirty="0">
                <a:sym typeface="Avenir Next"/>
              </a:rPr>
              <a:t>Saved costs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dirty="0">
                <a:sym typeface="Avenir Next"/>
              </a:rPr>
              <a:t>Less time for Ops </a:t>
            </a:r>
            <a:r>
              <a:rPr lang="en-US" sz="5400" dirty="0">
                <a:sym typeface="Avenir Next"/>
              </a:rPr>
              <a:t>– more for </a:t>
            </a:r>
            <a:r>
              <a:rPr lang="lt-LT" sz="5400" dirty="0">
                <a:sym typeface="Avenir Next"/>
              </a:rPr>
              <a:t>creating </a:t>
            </a:r>
            <a:r>
              <a:rPr lang="en-US" sz="5400" dirty="0">
                <a:sym typeface="Avenir Next"/>
              </a:rPr>
              <a:t>business value</a:t>
            </a:r>
            <a:endParaRPr lang="lt-LT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b="1" dirty="0">
                <a:sym typeface="Avenir Next"/>
              </a:rPr>
              <a:t>Speed to market</a:t>
            </a:r>
            <a:endParaRPr lang="en-US" sz="5400" b="1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Develop with limitations and concurrency in mind</a:t>
            </a:r>
            <a:r>
              <a:rPr lang="lt-LT" sz="5400" dirty="0">
                <a:sym typeface="Avenir Next"/>
              </a:rPr>
              <a:t> 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dirty="0">
                <a:sym typeface="Avenir Next"/>
              </a:rPr>
              <a:t>More gray hair</a:t>
            </a:r>
            <a:endParaRPr lang="en-US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198039223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3472104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Use Cases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287663" y="517629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89000" indent="-5715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Asynchronous event processing application</a:t>
            </a:r>
          </a:p>
          <a:p>
            <a:pPr marL="889000" indent="-5715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Unpredictable traffic (auto – scaling)</a:t>
            </a:r>
          </a:p>
          <a:p>
            <a:pPr marL="889000" indent="-5715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Price is top priority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227683856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11458265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lt-LT" dirty="0"/>
              <a:t>Simple VM Sometimes Is Enough 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287663" y="517629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89000" indent="-5715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Long taking requests ( more than 30 seconds )</a:t>
            </a:r>
          </a:p>
          <a:p>
            <a:pPr marL="889000" indent="-5715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dirty="0">
                <a:sym typeface="Avenir Next"/>
              </a:rPr>
              <a:t>Constant high traffic</a:t>
            </a:r>
            <a:endParaRPr lang="en-US" sz="5400" dirty="0">
              <a:sym typeface="Avenir Next"/>
            </a:endParaRPr>
          </a:p>
          <a:p>
            <a:pPr marL="889000" indent="-5715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Performance critical systems</a:t>
            </a:r>
            <a:endParaRPr lang="en-US" sz="5400" i="1" dirty="0">
              <a:sym typeface="Avenir Next"/>
            </a:endParaRPr>
          </a:p>
          <a:p>
            <a:pPr marL="889000" indent="-5715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114175126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946092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lt-LT" dirty="0"/>
              <a:t>Don‘t Jump Into Hype Train</a:t>
            </a:r>
            <a:endParaRPr lang="en-US"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287663" y="5176294"/>
            <a:ext cx="17379121" cy="425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89000" indent="-571500" algn="l">
              <a:spcBef>
                <a:spcPts val="2200"/>
              </a:spcBef>
              <a:buSzPct val="100000"/>
              <a:buFont typeface="Arial" panose="020B0604020202020204" pitchFamily="34" charset="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926EACC-4AE4-483B-888D-B20831EF4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009" y="4281885"/>
            <a:ext cx="13707890" cy="802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00254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/>
        </p:nvSpPr>
        <p:spPr>
          <a:xfrm>
            <a:off x="6988659" y="5821818"/>
            <a:ext cx="10406696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Code Examples</a:t>
            </a:r>
          </a:p>
        </p:txBody>
      </p:sp>
    </p:spTree>
    <p:extLst>
      <p:ext uri="{BB962C8B-B14F-4D97-AF65-F5344CB8AC3E}">
        <p14:creationId xmlns:p14="http://schemas.microsoft.com/office/powerpoint/2010/main" val="415258782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486939" y="2670918"/>
            <a:ext cx="5315558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Simple Handler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555874" y="1817656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73D0-C68F-4B94-A24B-DBB4F7623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" y="4611656"/>
            <a:ext cx="23545801" cy="784830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DemoHandler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implements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RequestHandler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&lt;List&lt;Integer&gt;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Response&gt; {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SomeHardWorkingService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someHardWorkingService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SomeHardWorkingService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Response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handleRequest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(List&lt;Integer&gt; input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Context context) {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kumimoji="0" lang="en-US" altLang="en-US" sz="3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en-US" sz="3600" dirty="0">
                <a:solidFill>
                  <a:srgbClr val="6A8759"/>
                </a:solidFill>
                <a:latin typeface="Consolas" panose="020B0609020204030204" pitchFamily="49" charset="0"/>
              </a:rPr>
              <a:t>JUG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Handler Start: "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input)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Response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someHardWorkingService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.doingHardWork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(input)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kumimoji="0" lang="en-US" altLang="en-US" sz="3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en-US" sz="3600" dirty="0">
                <a:solidFill>
                  <a:srgbClr val="6A8759"/>
                </a:solidFill>
                <a:latin typeface="Consolas" panose="020B0609020204030204" pitchFamily="49" charset="0"/>
              </a:rPr>
              <a:t>JUG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Handler sends the response: "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response)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return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63926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486939" y="2670918"/>
            <a:ext cx="5562420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Use latest SDK’s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555874" y="1817656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BD74A-1632-4D73-94DE-9AEA70380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33" y="4888655"/>
            <a:ext cx="22589067" cy="784830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(position !=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GetRestApisRequest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apisRequest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GetRestApisRequest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apisRequest.setPosition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position.isEmpty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?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position)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GetRestApisResult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apisResult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client.getRestApis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apisRequest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position =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apisResult.getPosition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result =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apisResult.getItems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.stream()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.filter(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api.getName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().equals(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“JUG"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findFirst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.map(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RestApi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orElse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29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35586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Serverless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 dirty="0"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3"/>
            <a:ext cx="19821483" cy="5766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Auto-scale and auto-provisioning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Cloud provider is only charging for the amount of resources used to run the code. </a:t>
            </a:r>
            <a:endParaRPr lang="lt-LT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dirty="0" err="1">
                <a:sym typeface="Avenir Next"/>
              </a:rPr>
              <a:t>No</a:t>
            </a:r>
            <a:r>
              <a:rPr lang="lt-LT" sz="5400" dirty="0">
                <a:sym typeface="Avenir Next"/>
              </a:rPr>
              <a:t> </a:t>
            </a:r>
            <a:r>
              <a:rPr lang="lt-LT" sz="5400" dirty="0" err="1">
                <a:sym typeface="Avenir Next"/>
              </a:rPr>
              <a:t>server</a:t>
            </a:r>
            <a:r>
              <a:rPr lang="lt-LT" sz="5400" dirty="0">
                <a:sym typeface="Avenir Next"/>
              </a:rPr>
              <a:t> </a:t>
            </a:r>
            <a:r>
              <a:rPr lang="lt-LT" sz="5400" dirty="0" err="1">
                <a:sym typeface="Avenir Next"/>
              </a:rPr>
              <a:t>management</a:t>
            </a:r>
            <a:endParaRPr lang="en-US" sz="5400" dirty="0">
              <a:sym typeface="Avenir Next"/>
            </a:endParaRPr>
          </a:p>
          <a:p>
            <a:pPr marL="317500" algn="l">
              <a:spcBef>
                <a:spcPts val="2200"/>
              </a:spcBef>
              <a:buSzPct val="100000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lt-LT" sz="5400" dirty="0"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307866069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486939" y="2670918"/>
            <a:ext cx="752289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/>
              <a:t>Serverless framework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555874" y="1817656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F3FFF-3FA9-442A-860E-95F44DCC9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114" y="3758395"/>
            <a:ext cx="20855003" cy="994118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en-US" sz="3100" dirty="0">
                <a:solidFill>
                  <a:srgbClr val="A9B7C6"/>
                </a:solidFill>
                <a:latin typeface="Consolas" panose="020B0609020204030204" pitchFamily="49" charset="0"/>
              </a:rPr>
              <a:t>JUG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frameworkVersion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'&gt;=1.2.0 &lt;2.0.0'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3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aws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runtime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java8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3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memorySize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256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region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us-west-2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artifact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build/distributions/jug-lambda.zip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functions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3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demoFunction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3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com.serverless.ApiHandler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-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jug</a:t>
            </a:r>
            <a:b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kumimoji="0" lang="en-US" altLang="en-US" sz="3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: get</a:t>
            </a:r>
            <a:endParaRPr kumimoji="0" lang="en-US" altLang="en-US" sz="3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29208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/>
        </p:nvSpPr>
        <p:spPr>
          <a:xfrm>
            <a:off x="7622648" y="3852048"/>
            <a:ext cx="9138719" cy="601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lt-LT" dirty="0" err="1"/>
              <a:t>Questions</a:t>
            </a:r>
            <a:r>
              <a:rPr lang="lt-LT" dirty="0"/>
              <a:t>?</a:t>
            </a:r>
          </a:p>
          <a:p>
            <a:r>
              <a:rPr lang="lt-LT" dirty="0" err="1"/>
              <a:t>Feedback</a:t>
            </a:r>
            <a:r>
              <a:rPr lang="lt-LT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952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4D77B65-7897-4A8A-A71C-11E37D20A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46" y="314432"/>
            <a:ext cx="20327815" cy="1340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153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/>
        </p:nvSpPr>
        <p:spPr>
          <a:xfrm>
            <a:off x="2527502" y="5821818"/>
            <a:ext cx="19329010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en-US" dirty="0" err="1"/>
              <a:t>Serverless</a:t>
            </a:r>
            <a:r>
              <a:rPr lang="en-US" dirty="0"/>
              <a:t> != No servers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3738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4626266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lt-LT" dirty="0"/>
              <a:t>AWS Lambda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3"/>
            <a:ext cx="20009742" cy="639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AWS Lambda is an event-driven, serverless computing platform provided by Amazon</a:t>
            </a:r>
            <a:endParaRPr lang="lt-LT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Easily integrates with AWS services (S3, SQS, DynamoDB)</a:t>
            </a:r>
            <a:endParaRPr lang="lt-LT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dirty="0">
                <a:sym typeface="Avenir Next"/>
              </a:rPr>
              <a:t>It </a:t>
            </a:r>
            <a:r>
              <a:rPr lang="en-US" sz="5400" dirty="0">
                <a:sym typeface="Avenir Next"/>
              </a:rPr>
              <a:t>automatically manages the computing resources, auto-scales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You pay only for resources you use</a:t>
            </a:r>
            <a:endParaRPr lang="lt-LT" sz="5400" dirty="0">
              <a:sym typeface="Avenir Next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CFA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A86E421E-CDDA-4062-98BE-CB9B03986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4" y="857250"/>
            <a:ext cx="10334625" cy="1033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948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goes here"/>
          <p:cNvSpPr txBox="1"/>
          <p:nvPr/>
        </p:nvSpPr>
        <p:spPr>
          <a:xfrm>
            <a:off x="2572664" y="2699493"/>
            <a:ext cx="83628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400" b="1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r>
              <a:rPr lang="lt-LT" dirty="0" err="1"/>
              <a:t>Hands-On</a:t>
            </a:r>
            <a:r>
              <a:rPr lang="lt-LT" dirty="0"/>
              <a:t> </a:t>
            </a:r>
            <a:r>
              <a:rPr lang="lt-LT" dirty="0" err="1"/>
              <a:t>Serverless</a:t>
            </a:r>
            <a:endParaRPr dirty="0"/>
          </a:p>
        </p:txBody>
      </p:sp>
      <p:sp>
        <p:nvSpPr>
          <p:cNvPr id="78" name="Line"/>
          <p:cNvSpPr/>
          <p:nvPr/>
        </p:nvSpPr>
        <p:spPr>
          <a:xfrm>
            <a:off x="2641599" y="1846231"/>
            <a:ext cx="1516410" cy="1"/>
          </a:xfrm>
          <a:prstGeom prst="line">
            <a:avLst/>
          </a:prstGeom>
          <a:ln w="203200">
            <a:solidFill>
              <a:srgbClr val="FF3454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defRPr sz="2800">
                <a:latin typeface="+mj-lt"/>
                <a:ea typeface="+mj-ea"/>
                <a:cs typeface="+mj-cs"/>
                <a:sym typeface="Avenir Next"/>
              </a:defRPr>
            </a:pPr>
            <a:endParaRPr/>
          </a:p>
        </p:txBody>
      </p:sp>
      <p:sp>
        <p:nvSpPr>
          <p:cNvPr id="79" name="Build products that are fast, effortless to use, and aesthetically pleasing. Make things meaningful and worthy of your time.…"/>
          <p:cNvSpPr txBox="1"/>
          <p:nvPr/>
        </p:nvSpPr>
        <p:spPr>
          <a:xfrm>
            <a:off x="2312376" y="5250433"/>
            <a:ext cx="17379121" cy="737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/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Let’s build a startup.</a:t>
            </a:r>
            <a:endParaRPr lang="lt-LT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Real time sport scores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en-US" sz="5400" dirty="0">
                <a:sym typeface="Avenir Next"/>
              </a:rPr>
              <a:t>Advanced statistics</a:t>
            </a: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r>
              <a:rPr lang="lt-LT" sz="5400" dirty="0" err="1">
                <a:sym typeface="Avenir Next"/>
              </a:rPr>
              <a:t>Sport</a:t>
            </a:r>
            <a:r>
              <a:rPr lang="lt-LT" sz="5400" dirty="0">
                <a:sym typeface="Avenir Next"/>
              </a:rPr>
              <a:t> </a:t>
            </a:r>
            <a:r>
              <a:rPr lang="lt-LT" sz="5400" dirty="0" err="1">
                <a:sym typeface="Avenir Next"/>
              </a:rPr>
              <a:t>news</a:t>
            </a:r>
            <a:endParaRPr lang="en-US" sz="5400" dirty="0">
              <a:sym typeface="Avenir Next"/>
            </a:endParaRPr>
          </a:p>
          <a:p>
            <a:pPr marL="831850" lvl="5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lt-LT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  <a:p>
            <a:pPr marL="831850" indent="-514350" algn="l">
              <a:spcBef>
                <a:spcPts val="2200"/>
              </a:spcBef>
              <a:buSzPct val="100000"/>
              <a:buChar char="•"/>
              <a:defRPr sz="3200">
                <a:latin typeface="+mj-lt"/>
                <a:ea typeface="+mj-ea"/>
                <a:cs typeface="+mj-cs"/>
                <a:sym typeface="Avenir Next"/>
              </a:defRPr>
            </a:pPr>
            <a:endParaRPr lang="en-US" sz="5400" dirty="0">
              <a:sym typeface="Avenir Nex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065" y="5250432"/>
            <a:ext cx="11426106" cy="63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5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8393C"/>
      </a:dk1>
      <a:lt1>
        <a:srgbClr val="3C2E0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 Demi Bold"/>
        <a:ea typeface="Avenir Next Demi Bold"/>
        <a:cs typeface="Avenir Next Demi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8393C"/>
            </a:solidFill>
            <a:effectLst/>
            <a:uFillTx/>
            <a:latin typeface="+mj-lt"/>
            <a:ea typeface="+mj-ea"/>
            <a:cs typeface="+mj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38393C"/>
            </a:solidFill>
            <a:effectLst/>
            <a:uFillTx/>
            <a:latin typeface="+mn-lt"/>
            <a:ea typeface="+mn-ea"/>
            <a:cs typeface="+mn-cs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 Demi Bold"/>
        <a:ea typeface="Avenir Next Demi Bold"/>
        <a:cs typeface="Avenir Next Demi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38393C"/>
            </a:solidFill>
            <a:effectLst/>
            <a:uFillTx/>
            <a:latin typeface="+mj-lt"/>
            <a:ea typeface="+mj-ea"/>
            <a:cs typeface="+mj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38393C"/>
            </a:solidFill>
            <a:effectLst/>
            <a:uFillTx/>
            <a:latin typeface="+mn-lt"/>
            <a:ea typeface="+mn-ea"/>
            <a:cs typeface="+mn-cs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Office PowerPoint</Application>
  <PresentationFormat>Custom</PresentationFormat>
  <Paragraphs>103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Adelle W01 Regular</vt:lpstr>
      <vt:lpstr>Arial</vt:lpstr>
      <vt:lpstr>Avenir Next</vt:lpstr>
      <vt:lpstr>Avenir Next Demi Bold</vt:lpstr>
      <vt:lpstr>Consolas</vt:lpstr>
      <vt:lpstr>Helvetica</vt:lpstr>
      <vt:lpstr>Lucida Grande</vt:lpstr>
      <vt:lpstr>Source Sans Pro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2020-01-08T16:13:19Z</dcterms:modified>
</cp:coreProperties>
</file>